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FA75BB-DED7-4EB5-AE37-D18B711FA3E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822024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56120" y="3963600"/>
            <a:ext cx="822024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3AB037-0B04-4250-8007-90BA75238E2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68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56120" y="39636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4668120" y="39636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8DD2102-5432-4925-B784-30E923AB5FE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3235680" y="16038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014880" y="16038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456120" y="39636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3235680" y="39636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6014880" y="39636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2214FF-4E65-43BC-9174-15939A36234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E82A380-0BD4-481B-9FEB-F62415B2713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456120" y="1603800"/>
            <a:ext cx="822024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343080"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BD76DCE-6865-466B-AABA-AC210163432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822024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6C65ECD-78D7-4838-9F0D-944CE96F258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401112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4668120" y="1603800"/>
            <a:ext cx="401112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99B564F-3689-47E6-9B64-51C47847BB4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46D1755-ECD5-4C76-9B76-796BCE75CDE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456120" y="273240"/>
            <a:ext cx="8220240" cy="526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343080" indent="-343080" algn="ctr"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F6A7E8A-317D-41D7-A2B8-F60A5D176B0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4668120" y="1603800"/>
            <a:ext cx="401112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>
          <a:xfrm>
            <a:off x="456120" y="39636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FC7C70B-3D17-42BC-924E-82677085E7D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6120" y="1603800"/>
            <a:ext cx="822024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343080"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CD19B6-5054-4F81-AFAA-18941E9719C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401112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4668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4668120" y="39636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D345F73-A162-4BE1-852D-F3A36BF0F1F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4668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456120" y="3963600"/>
            <a:ext cx="822024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04C9052-CF4D-4004-A226-2195C8796C6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822024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456120" y="3963600"/>
            <a:ext cx="822024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FEECE28-E468-425E-B987-EBD2CE3E7AF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668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456120" y="39636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4668120" y="39636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B320879-E06E-46A0-8821-A61896A0EC6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3235680" y="16038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6014880" y="16038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456120" y="39636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/>
          </p:nvPr>
        </p:nvSpPr>
        <p:spPr>
          <a:xfrm>
            <a:off x="3235680" y="39636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/>
          </p:nvPr>
        </p:nvSpPr>
        <p:spPr>
          <a:xfrm>
            <a:off x="6014880" y="3963600"/>
            <a:ext cx="26467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33998D2-FD33-45EC-AE37-210E49DE29CC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822024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163165-9D37-4113-955F-7A0A8BAA812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401112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68120" y="1603800"/>
            <a:ext cx="401112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3D5152-EF5F-4B37-A531-5EAF3D06546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9A5DC2-9210-4FD7-94C9-03CA422B646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6120" y="273240"/>
            <a:ext cx="8220240" cy="526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343080" indent="-343080" algn="ctr"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2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C92248-CC52-4AB1-B131-07AB203F56A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668120" y="1603800"/>
            <a:ext cx="401112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456120" y="39636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0D50A0-A650-40BC-9A0C-FCD2AFF670E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401112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68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668120" y="39636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CA3BEB-11EC-4945-8298-D8CFD59F0D1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6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668120" y="1603800"/>
            <a:ext cx="401112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56120" y="3963600"/>
            <a:ext cx="8220240" cy="215460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94ED5EF-ED2B-4E82-9796-2DEE545F6C0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802791F-09FE-464D-9A89-6519D5BBB2F8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6120" y="273240"/>
            <a:ext cx="8220240" cy="11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540" spc="-1" strike="noStrike">
                <a:solidFill>
                  <a:srgbClr val="ffffff"/>
                </a:solidFill>
                <a:latin typeface="Arial"/>
              </a:rPr>
              <a:t>Click to edit the title text format</a:t>
            </a:r>
            <a:endParaRPr b="0" lang="en-US" sz="354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6120" y="1603800"/>
            <a:ext cx="8220240" cy="4517640"/>
          </a:xfrm>
          <a:prstGeom prst="rect">
            <a:avLst/>
          </a:prstGeom>
          <a:noFill/>
          <a:ln w="0">
            <a:noFill/>
          </a:ln>
        </p:spPr>
        <p:txBody>
          <a:bodyPr lIns="0" rIns="0" tIns="28080" bIns="0" anchor="t">
            <a:normAutofit/>
          </a:bodyPr>
          <a:p>
            <a:pPr marL="311040" indent="0">
              <a:lnSpc>
                <a:spcPct val="93000"/>
              </a:lnSpc>
              <a:spcAft>
                <a:spcPts val="1293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9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  <a:p>
            <a:pPr lvl="1" marL="311040" indent="-311040">
              <a:lnSpc>
                <a:spcPct val="93000"/>
              </a:lnSpc>
              <a:spcAft>
                <a:spcPts val="1293"/>
              </a:spcAft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9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  <a:p>
            <a:pPr lvl="2" marL="311040" indent="-311040">
              <a:lnSpc>
                <a:spcPct val="93000"/>
              </a:lnSpc>
              <a:spcAft>
                <a:spcPts val="1293"/>
              </a:spcAft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9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  <a:p>
            <a:pPr lvl="3" marL="311040" indent="-311040">
              <a:lnSpc>
                <a:spcPct val="93000"/>
              </a:lnSpc>
              <a:spcAft>
                <a:spcPts val="1293"/>
              </a:spcAft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9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  <a:p>
            <a:pPr lvl="4" marL="311040" indent="-311040">
              <a:lnSpc>
                <a:spcPct val="93000"/>
              </a:lnSpc>
              <a:spcAft>
                <a:spcPts val="1293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9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  <a:p>
            <a:pPr lvl="5" marL="311040" indent="-311040">
              <a:lnSpc>
                <a:spcPct val="93000"/>
              </a:lnSpc>
              <a:spcAft>
                <a:spcPts val="1293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9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  <a:p>
            <a:pPr lvl="6" marL="311040" indent="-311040">
              <a:lnSpc>
                <a:spcPct val="93000"/>
              </a:lnSpc>
              <a:spcAft>
                <a:spcPts val="1293"/>
              </a:spcAft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9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n-US" sz="2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 idx="4"/>
          </p:nvPr>
        </p:nvSpPr>
        <p:spPr>
          <a:xfrm>
            <a:off x="456120" y="6246720"/>
            <a:ext cx="2121120" cy="46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95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  <a:defRPr b="0" lang="en-US" sz="1400" spc="-1" strike="noStrike">
                <a:solidFill>
                  <a:srgbClr val="ffffff"/>
                </a:solidFill>
                <a:latin typeface="Times New Roman"/>
                <a:ea typeface="Lucida Sans Unicode"/>
              </a:defRPr>
            </a:lvl1pPr>
          </a:lstStyle>
          <a:p>
            <a:pPr indent="0">
              <a:lnSpc>
                <a:spcPct val="95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Times New Roman"/>
                <a:ea typeface="Lucida Sans Unicode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ftr" idx="5"/>
          </p:nvPr>
        </p:nvSpPr>
        <p:spPr>
          <a:xfrm>
            <a:off x="3127680" y="6246720"/>
            <a:ext cx="2890080" cy="46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95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  <a:defRPr b="0" lang="en-US" sz="1400" spc="-1" strike="noStrike">
                <a:solidFill>
                  <a:srgbClr val="ffffff"/>
                </a:solidFill>
                <a:latin typeface="Times New Roman"/>
                <a:ea typeface="Lucida Sans Unicode"/>
              </a:defRPr>
            </a:lvl1pPr>
          </a:lstStyle>
          <a:p>
            <a:pPr indent="0" algn="ctr">
              <a:lnSpc>
                <a:spcPct val="95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89548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Times New Roman"/>
                <a:ea typeface="Lucida Sans Unicode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sldNum" idx="6"/>
          </p:nvPr>
        </p:nvSpPr>
        <p:spPr>
          <a:xfrm>
            <a:off x="6556320" y="6246720"/>
            <a:ext cx="2121480" cy="46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95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  <a:defRPr b="0" lang="en-US" sz="1400" spc="-1" strike="noStrike">
                <a:solidFill>
                  <a:srgbClr val="ffffff"/>
                </a:solidFill>
                <a:latin typeface="Times New Roman"/>
                <a:ea typeface="Lucida Sans Unicode"/>
              </a:defRPr>
            </a:lvl1pPr>
          </a:lstStyle>
          <a:p>
            <a:pPr indent="0" algn="r">
              <a:lnSpc>
                <a:spcPct val="95000"/>
              </a:lnSpc>
              <a:buNone/>
              <a:tabLst>
                <a:tab algn="l" pos="0"/>
                <a:tab algn="l" pos="723960"/>
                <a:tab algn="l" pos="1447920"/>
                <a:tab algn="l" pos="217188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  <a:tab algn="l" pos="10515600"/>
              </a:tabLst>
            </a:pPr>
            <a:fld id="{ACAA00CF-D916-4C10-AE83-914D699614AF}" type="slidenum">
              <a:rPr b="0" lang="en-US" sz="1400" spc="-1" strike="noStrike">
                <a:solidFill>
                  <a:srgbClr val="ffffff"/>
                </a:solidFill>
                <a:latin typeface="Times New Roman"/>
                <a:ea typeface="Lucida Sans Unicode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2"/>
          <p:cNvSpPr txBox="1"/>
          <p:nvPr/>
        </p:nvSpPr>
        <p:spPr>
          <a:xfrm>
            <a:off x="414720" y="249120"/>
            <a:ext cx="7464960" cy="10364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000" spc="-1" strike="noStrike">
                <a:solidFill>
                  <a:srgbClr val="000000"/>
                </a:solidFill>
                <a:latin typeface="Calibri"/>
              </a:rPr>
              <a:t>pyOpAnalytics v2.0 – Completed Improvements</a:t>
            </a:r>
            <a:endParaRPr b="0" lang="en-US" sz="30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" name="TextBox 3"/>
          <p:cNvSpPr/>
          <p:nvPr/>
        </p:nvSpPr>
        <p:spPr>
          <a:xfrm>
            <a:off x="414720" y="1582920"/>
            <a:ext cx="7464960" cy="485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✅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Code Quality &amp; Structure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•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Refactored core classes for clarity and maintainability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•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Aligned codebase with PEP 8 standards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•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Removed legacy JSON normalization/denormalization logic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✅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Security Enhancements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•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Implemented input handling to mitigate SQL injection vulnerabilities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✅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Feature Enhancements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•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Integrated pandas to handle arbitrary JSON structures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•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Enabled seamless ingestion of any REST API response into structured SQLite tables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•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Added ability to export table data to S3, using table_name_YYYYMMDD as bucket or object key format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🔑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Key Feature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• </a:t>
            </a:r>
            <a:r>
              <a:rPr b="0" lang="en-US" sz="1600" spc="-1" strike="noStrike">
                <a:solidFill>
                  <a:srgbClr val="000000"/>
                </a:solidFill>
                <a:latin typeface="Calibri"/>
              </a:rPr>
              <a:t>Load any JSON dataset from any REST API endpoint and store it automatically in a normalized, queryable format using pandas.json_normalize()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Application>LibreOffice/7.4.7.2$Linux_X86_64 LibreOffice_project/40$Build-2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en-US</dc:language>
  <cp:lastModifiedBy/>
  <dcterms:modified xsi:type="dcterms:W3CDTF">2025-08-05T19:33:24Z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